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78" r:id="rId3"/>
    <p:sldId id="384" r:id="rId4"/>
    <p:sldId id="264" r:id="rId5"/>
    <p:sldId id="389" r:id="rId6"/>
    <p:sldId id="380" r:id="rId7"/>
    <p:sldId id="361" r:id="rId8"/>
    <p:sldId id="385" r:id="rId9"/>
    <p:sldId id="381" r:id="rId10"/>
    <p:sldId id="386" r:id="rId11"/>
    <p:sldId id="341" r:id="rId12"/>
    <p:sldId id="376" r:id="rId13"/>
    <p:sldId id="367" r:id="rId14"/>
    <p:sldId id="368" r:id="rId15"/>
    <p:sldId id="331" r:id="rId16"/>
    <p:sldId id="390" r:id="rId17"/>
    <p:sldId id="382" r:id="rId18"/>
    <p:sldId id="357" r:id="rId19"/>
    <p:sldId id="372" r:id="rId20"/>
    <p:sldId id="332" r:id="rId21"/>
    <p:sldId id="383" r:id="rId22"/>
    <p:sldId id="388" r:id="rId23"/>
    <p:sldId id="298" r:id="rId24"/>
    <p:sldId id="379" r:id="rId25"/>
    <p:sldId id="364" r:id="rId26"/>
    <p:sldId id="360" r:id="rId27"/>
    <p:sldId id="391" r:id="rId28"/>
    <p:sldId id="373" r:id="rId29"/>
    <p:sldId id="318" r:id="rId30"/>
    <p:sldId id="347" r:id="rId31"/>
    <p:sldId id="265" r:id="rId32"/>
    <p:sldId id="350" r:id="rId33"/>
    <p:sldId id="319" r:id="rId34"/>
    <p:sldId id="261" r:id="rId35"/>
    <p:sldId id="275" r:id="rId36"/>
    <p:sldId id="369" r:id="rId37"/>
    <p:sldId id="37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4D"/>
    <a:srgbClr val="FF99CC"/>
    <a:srgbClr val="87CB3D"/>
    <a:srgbClr val="3AE657"/>
    <a:srgbClr val="009BD2"/>
    <a:srgbClr val="D07C00"/>
    <a:srgbClr val="A200A2"/>
    <a:srgbClr val="0088B8"/>
    <a:srgbClr val="008EC0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49" autoAdjust="0"/>
    <p:restoredTop sz="71200" autoAdjust="0"/>
  </p:normalViewPr>
  <p:slideViewPr>
    <p:cSldViewPr snapToGrid="0" snapToObjects="1">
      <p:cViewPr varScale="1">
        <p:scale>
          <a:sx n="48" d="100"/>
          <a:sy n="48" d="100"/>
        </p:scale>
        <p:origin x="1496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E1485-09E6-40AA-8018-969349908E3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075E7-2DBD-4394-BB71-7458253958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Good morning everyone! My name is </a:t>
            </a:r>
            <a:r>
              <a:rPr lang="en-US" dirty="0" err="1"/>
              <a:t>Siravit</a:t>
            </a:r>
            <a:r>
              <a:rPr lang="en-US" dirty="0"/>
              <a:t> </a:t>
            </a:r>
            <a:r>
              <a:rPr lang="en-US" dirty="0" err="1"/>
              <a:t>Kwankajornkeat</a:t>
            </a:r>
            <a:r>
              <a:rPr lang="en-US" dirty="0"/>
              <a:t>. Today, I will present my undergrad research, Development of ………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50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procedure detail shows how the system works.</a:t>
            </a:r>
          </a:p>
          <a:p>
            <a:r>
              <a:rPr lang="en-US" dirty="0"/>
              <a:t>The briefly procedure will be mentioned next.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68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data exchanging,</a:t>
            </a:r>
          </a:p>
          <a:p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First, admin creates ….</a:t>
            </a:r>
          </a:p>
          <a:p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Then admin sets …..</a:t>
            </a:r>
          </a:p>
          <a:p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And run the Gateway on server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4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dirty="0"/>
              <a:t>คลิก </a:t>
            </a:r>
            <a:r>
              <a:rPr lang="en-US" b="1" dirty="0"/>
              <a:t>7 </a:t>
            </a:r>
            <a:r>
              <a:rPr lang="th-TH" b="1" dirty="0"/>
              <a:t>ครั้ง</a:t>
            </a:r>
            <a:endParaRPr lang="en-US" b="1" dirty="0"/>
          </a:p>
          <a:p>
            <a:r>
              <a:rPr lang="en-US" dirty="0"/>
              <a:t>There are seven steps for secured data exchanging, but for fetching without security focused, </a:t>
            </a:r>
            <a:r>
              <a:rPr lang="th-TH" b="1" dirty="0"/>
              <a:t>คลิก </a:t>
            </a:r>
            <a:r>
              <a:rPr lang="en-US" b="1" dirty="0"/>
              <a:t>1 </a:t>
            </a:r>
            <a:r>
              <a:rPr lang="th-TH" b="1" dirty="0"/>
              <a:t>ครั้ง</a:t>
            </a:r>
            <a:r>
              <a:rPr lang="en-US" b="0" dirty="0"/>
              <a:t>,</a:t>
            </a:r>
            <a:r>
              <a:rPr lang="th-TH" b="1" dirty="0"/>
              <a:t> </a:t>
            </a:r>
            <a:r>
              <a:rPr lang="en-US" dirty="0"/>
              <a:t>there are only two steps such as fourth and fifth steps. </a:t>
            </a:r>
          </a:p>
          <a:p>
            <a:r>
              <a:rPr lang="en-US" dirty="0"/>
              <a:t>On this research, </a:t>
            </a:r>
            <a:r>
              <a:rPr lang="th-TH" b="1" dirty="0"/>
              <a:t>คลิก </a:t>
            </a:r>
            <a:r>
              <a:rPr lang="en-US" b="1" dirty="0"/>
              <a:t>1 </a:t>
            </a:r>
            <a:r>
              <a:rPr lang="th-TH" b="1" dirty="0"/>
              <a:t>ครั้ง</a:t>
            </a:r>
            <a:r>
              <a:rPr lang="en-US" b="0" dirty="0"/>
              <a:t>,</a:t>
            </a:r>
            <a:r>
              <a:rPr lang="th-TH" b="1" dirty="0"/>
              <a:t> </a:t>
            </a:r>
            <a:r>
              <a:rPr lang="en-US" dirty="0"/>
              <a:t>secured on-demand data is needed, so, there must be an interworking service gateway that uses to communicate between NETPIE which uses MQTT protocol and CU-BEMS which uses IEEE 1888 (I triple E eighteen eighty eight) protocol.</a:t>
            </a:r>
          </a:p>
          <a:p>
            <a:r>
              <a:rPr lang="en-US" dirty="0"/>
              <a:t>In this scenario, Topics T one &amp; T two must be created for subscribing and publishing data of the gateway.</a:t>
            </a:r>
          </a:p>
          <a:p>
            <a:endParaRPr lang="en-US" dirty="0"/>
          </a:p>
          <a:p>
            <a:r>
              <a:rPr lang="th-TH" dirty="0"/>
              <a:t>เผื่อต้องพูด </a:t>
            </a:r>
            <a:r>
              <a:rPr lang="en-US" dirty="0"/>
              <a:t>:</a:t>
            </a:r>
            <a:r>
              <a:rPr lang="th-TH" dirty="0"/>
              <a:t> </a:t>
            </a:r>
            <a:r>
              <a:rPr lang="en-US" dirty="0"/>
              <a:t>HTTP REST API supports both XML &amp; JSON data format, but SOAP supports only 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7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NETPIE security mechanisms detail,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there are key-secret pairs created in each NETPIE APPID.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Only the IoTs which uses key-secret pairs created in the same APPID can exchange data to each other.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25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requested sensors’ data at the latest stored timestamp have been successfully fetched upon with no errors. The number in red rectangle are the sensors’ values.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42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requested sensors’ data at the latest stored timestamp have been successfully fetched upon with no errors. The number in red rectangle are the sensors’ values.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5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gateway test is focused on</a:t>
            </a:r>
            <a:r>
              <a:rPr lang="th-TH" dirty="0"/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 time delay and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CPU usage</a:t>
            </a:r>
            <a:r>
              <a:rPr lang="th-TH" dirty="0"/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en-US" dirty="0"/>
              <a:t> on 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Windows ten Pro sixty four bits, sixteen </a:t>
            </a:r>
            <a:r>
              <a:rPr lang="en-US" sz="12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GigaByte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RAM, and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Core </a:t>
            </a:r>
            <a:r>
              <a:rPr lang="en-US" sz="12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Seven, one point eight GHz, eight Cores CPU server</a:t>
            </a:r>
            <a:r>
              <a:rPr lang="th-TH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within thirty minutes continuously test via twenty Mbps internet package.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4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thirty three test cases,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 main cases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eleven subcases for each main cases,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 </a:t>
            </a:r>
            <a:r>
              <a:rPr lang="en-US" sz="1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each case was repeated for twenty five times using ninety five percent confidence interval.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2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results show that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t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ime delay depends on CPU usage which depends on a number of requested</a:t>
            </a:r>
          </a:p>
          <a:p>
            <a:pPr marL="0" indent="0">
              <a:buNone/>
            </a:pP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sensors per second. A vertical blue line represents mean range of each case which depends on network state between the server and CU-BEMS at a time.</a:t>
            </a:r>
          </a:p>
          <a:p>
            <a:pPr marL="0" indent="0">
              <a:buNone/>
            </a:pPr>
            <a:endParaRPr lang="en-US" sz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Because CU-BEMS can generate eight hundred data points per second, but the gateway is able to support up to six thousand two hundred and fifty </a:t>
            </a:r>
            <a:r>
              <a:rPr lang="en-US" sz="1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pointIDs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per second, so, the gateway performance is enough for CU-BEMS</a:t>
            </a:r>
          </a:p>
          <a:p>
            <a:pPr marL="0" indent="0">
              <a:buNone/>
            </a:pPr>
            <a:endParaRPr lang="en-US" sz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h-TH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part, </a:t>
            </a:r>
            <a:r>
              <a:rPr lang="en-US" dirty="0" err="1"/>
              <a:t>IoTcloudserve@TEIN</a:t>
            </a:r>
            <a:r>
              <a:rPr lang="en-US" dirty="0"/>
              <a:t>, </a:t>
            </a:r>
            <a:r>
              <a:rPr lang="en-US" dirty="0" err="1"/>
              <a:t>Smart-Energy@Chula</a:t>
            </a:r>
            <a:r>
              <a:rPr lang="en-US" dirty="0"/>
              <a:t>, and secured data sharing will be mentioned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38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research shows that secured on-demand data …… &amp; The development of ……..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4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your attention, Thank you very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66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any questions, feel free to ask</a:t>
            </a:r>
          </a:p>
          <a:p>
            <a:endParaRPr lang="en-US" dirty="0"/>
          </a:p>
          <a:p>
            <a:r>
              <a:rPr lang="en-US" dirty="0" err="1"/>
              <a:t>IoTcloudServe@TEIN</a:t>
            </a:r>
            <a:r>
              <a:rPr lang="th-TH" dirty="0"/>
              <a:t> </a:t>
            </a:r>
            <a:r>
              <a:rPr lang="en-US" dirty="0"/>
              <a:t>is one of TEIN projects which compose of three sub-projects such as</a:t>
            </a:r>
            <a:endParaRPr lang="th-TH" dirty="0"/>
          </a:p>
          <a:p>
            <a:r>
              <a:rPr lang="en-US" dirty="0"/>
              <a:t>Smart agriculture, Smart mobility, and Smart energy (CU-BEMS).</a:t>
            </a:r>
          </a:p>
          <a:p>
            <a:endParaRPr lang="en-US" dirty="0"/>
          </a:p>
          <a:p>
            <a:r>
              <a:rPr lang="en-US" dirty="0"/>
              <a:t>For MQTT protocol communication, Topics must be created to be data exchange points.</a:t>
            </a:r>
          </a:p>
          <a:p>
            <a:r>
              <a:rPr lang="en-US" dirty="0"/>
              <a:t>Publishers IoTs publish data to the Topics</a:t>
            </a:r>
          </a:p>
          <a:p>
            <a:r>
              <a:rPr lang="en-US" dirty="0"/>
              <a:t>Subscriber IoTs who need that data subscribe the Topics to receive the data   </a:t>
            </a:r>
          </a:p>
          <a:p>
            <a:r>
              <a:rPr lang="en-US" dirty="0"/>
              <a:t>An IoT can be both publisher and subscriber at the same time</a:t>
            </a:r>
          </a:p>
          <a:p>
            <a:r>
              <a:rPr lang="en-US" dirty="0"/>
              <a:t>Pros : easy to extend the network because it is real-time (while HTTP REST API is not) and clients can connect together without knowing each other</a:t>
            </a:r>
          </a:p>
          <a:p>
            <a:endParaRPr lang="en-US" dirty="0"/>
          </a:p>
          <a:p>
            <a:r>
              <a:rPr lang="en-US" dirty="0"/>
              <a:t>IEEE 1888 Protocol composes of : </a:t>
            </a:r>
          </a:p>
          <a:p>
            <a:r>
              <a:rPr lang="en-US" dirty="0"/>
              <a:t>Data Storage is used to recode data generated from other components</a:t>
            </a:r>
          </a:p>
          <a:p>
            <a:r>
              <a:rPr lang="en-US" dirty="0"/>
              <a:t>Application is used to show sensors’ data or command actuators</a:t>
            </a:r>
          </a:p>
          <a:p>
            <a:r>
              <a:rPr lang="en-US" dirty="0"/>
              <a:t>Gateway is used to exchange data between field-bus and TCP/IP networks</a:t>
            </a:r>
          </a:p>
          <a:p>
            <a:r>
              <a:rPr lang="en-US" dirty="0"/>
              <a:t>Field-bus network is a network of sensors and actuators</a:t>
            </a:r>
          </a:p>
          <a:p>
            <a:r>
              <a:rPr lang="en-US" dirty="0"/>
              <a:t>Registry is used to components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09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IoTcloudServe@TEIN</a:t>
            </a:r>
            <a:r>
              <a:rPr lang="th-TH" dirty="0"/>
              <a:t> </a:t>
            </a:r>
            <a:r>
              <a:rPr lang="en-US" dirty="0"/>
              <a:t>is one of TEIN projects which compose of three sub-projects such as</a:t>
            </a:r>
            <a:endParaRPr lang="th-TH" dirty="0"/>
          </a:p>
          <a:p>
            <a:r>
              <a:rPr lang="en-US" dirty="0"/>
              <a:t>Smart agriculture, Smart mobility, and Smart energy (CU-BEMS).</a:t>
            </a:r>
          </a:p>
          <a:p>
            <a:r>
              <a:rPr lang="en-US" dirty="0"/>
              <a:t>My work is focused on Smart energy.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Start – End : 20 June 2018 – 19 April 2020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57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CU-BEMS is a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Energy Management System with the technical support of IEEE 1888 protocol server engine from the University of Tokyo, is readily available with more than 250 energy-related sensors and smart meters that send the real-time energy and room ambient readings to CU-BEMS storage.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5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IEEE 1888 Protocol has</a:t>
            </a:r>
            <a:r>
              <a:rPr lang="th-TH" dirty="0"/>
              <a:t> </a:t>
            </a:r>
            <a:r>
              <a:rPr lang="en-US" dirty="0"/>
              <a:t>3 communication protocols such as</a:t>
            </a:r>
            <a:r>
              <a:rPr lang="th-TH" dirty="0"/>
              <a:t> </a:t>
            </a:r>
            <a:r>
              <a:rPr lang="en-US" dirty="0"/>
              <a:t>FETCH </a:t>
            </a:r>
            <a:r>
              <a:rPr lang="th-TH" dirty="0"/>
              <a:t>ใช้ร้องขอข้อมูล</a:t>
            </a:r>
            <a:r>
              <a:rPr lang="en-US" dirty="0"/>
              <a:t>, TRAP</a:t>
            </a:r>
            <a:r>
              <a:rPr lang="th-TH" dirty="0"/>
              <a:t> ใช้ ร้องขอการแจ้งเตือน</a:t>
            </a:r>
            <a:r>
              <a:rPr lang="en-US" dirty="0"/>
              <a:t>, WRITE</a:t>
            </a:r>
            <a:r>
              <a:rPr lang="th-TH" dirty="0"/>
              <a:t> ใช้ในการเขียนข้อมูล   </a:t>
            </a:r>
            <a:r>
              <a:rPr lang="en-US" dirty="0"/>
              <a:t>, </a:t>
            </a:r>
          </a:p>
          <a:p>
            <a:r>
              <a:rPr lang="en-US" dirty="0"/>
              <a:t>and </a:t>
            </a:r>
            <a:r>
              <a:rPr lang="en-US" sz="9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Simple object access protocol, supports only</a:t>
            </a:r>
            <a:r>
              <a:rPr lang="en-US" dirty="0"/>
              <a:t> XML, is data format of IEEE 1888 protocol </a:t>
            </a:r>
          </a:p>
          <a:p>
            <a:r>
              <a:rPr lang="en-US" dirty="0"/>
              <a:t>In this research uses only FETCH for communication protocol.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90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IEEE 1888 Database </a:t>
            </a:r>
            <a:r>
              <a:rPr lang="th-TH" dirty="0"/>
              <a:t>ทำงานบน </a:t>
            </a:r>
            <a:r>
              <a:rPr lang="en-US" dirty="0"/>
              <a:t>SOAP protocol </a:t>
            </a:r>
            <a:r>
              <a:rPr lang="th-TH" dirty="0"/>
              <a:t>ซึ่ง </a:t>
            </a:r>
            <a:r>
              <a:rPr lang="en-US" dirty="0"/>
              <a:t>SOAP protocol </a:t>
            </a:r>
            <a:r>
              <a:rPr lang="th-TH" dirty="0"/>
              <a:t>สามารถทำงานอยู่บน </a:t>
            </a:r>
            <a:r>
              <a:rPr lang="en-US" dirty="0"/>
              <a:t>Protocol </a:t>
            </a:r>
            <a:r>
              <a:rPr lang="th-TH" dirty="0"/>
              <a:t>ใดก็ได้ แต่ต้องใช้ข้อความในรูปแบบ </a:t>
            </a:r>
            <a:r>
              <a:rPr lang="en-US" dirty="0"/>
              <a:t>XML </a:t>
            </a:r>
            <a:r>
              <a:rPr lang="th-TH" dirty="0"/>
              <a:t>เท่านั้น</a:t>
            </a:r>
            <a:endParaRPr lang="en-US" dirty="0"/>
          </a:p>
          <a:p>
            <a:r>
              <a:rPr lang="th-TH" dirty="0"/>
              <a:t>ส่วน </a:t>
            </a:r>
            <a:r>
              <a:rPr lang="en-US" dirty="0"/>
              <a:t>REST API (</a:t>
            </a:r>
            <a:r>
              <a:rPr lang="th-TH" dirty="0"/>
              <a:t>ซึ่งรองรับข้อความได้ทั้ง </a:t>
            </a:r>
            <a:r>
              <a:rPr lang="en-US" dirty="0"/>
              <a:t>JSON, XML, Plain Text) </a:t>
            </a:r>
            <a:r>
              <a:rPr lang="th-TH" dirty="0"/>
              <a:t>จะทำงานได้เฉพาะบน </a:t>
            </a:r>
            <a:r>
              <a:rPr lang="en-US" dirty="0"/>
              <a:t>HTTP </a:t>
            </a:r>
            <a:r>
              <a:rPr lang="th-TH" dirty="0"/>
              <a:t>เท่านั้น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เผื่อต้องพูด </a:t>
            </a:r>
            <a:r>
              <a:rPr lang="en-US" dirty="0"/>
              <a:t>: </a:t>
            </a:r>
            <a:r>
              <a:rPr lang="th-TH" dirty="0"/>
              <a:t>ข้อดีของ </a:t>
            </a:r>
            <a:r>
              <a:rPr lang="en-US" dirty="0"/>
              <a:t>SOAP Protocol :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สนับสนุนเรื่อง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อยู่แล้ว ทั้ง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authentication, authorization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และ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encryption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ข้อเสีย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XML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มี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สูงกว่าข้อความในรูปแบบ</a:t>
            </a:r>
            <a:r>
              <a:rPr lang="th-T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อื่นๆ</a:t>
            </a:r>
            <a:endParaRPr lang="th-T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objective of our research is to join </a:t>
            </a:r>
            <a:r>
              <a:rPr lang="en-US" dirty="0" err="1"/>
              <a:t>Smart-Energy@Chula</a:t>
            </a:r>
            <a:r>
              <a:rPr lang="en-US" dirty="0"/>
              <a:t>, which is based on CU-BEMS, to </a:t>
            </a:r>
            <a:r>
              <a:rPr lang="en-US" dirty="0" err="1"/>
              <a:t>IoTcloudServe@TEIN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next, I will </a:t>
            </a:r>
            <a:r>
              <a:rPr lang="en-US"/>
              <a:t>mention more about CUBEMS.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33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CU-BEMS is a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Energy Management System in Chulalongkorn University with the technical support of IEEE 1888 (I triple E eighteen eighty-eight) protocol server engine from the University of Tokyo,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readily available with more than two hundred and fifty energy-related sensors and smart meters that send the real-time energy and room ambient readings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generated eight hundred data points per second to CU-BEMS storage. The main goal is to raise people awareness of energy usage by providing Interactive Display as a Service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IDaaS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เผื่อต้องพูด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Ex. a smart meter records energy usage of air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conditioning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 inside a room and motion sensors in that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 check the people movement. If no motion is detected in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room, then the CU-BEMS will alarm the waste energy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usage of the air-conditioning system for energy saving.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Sensors : illuminance, humidity, temp, energy, motion detector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secured data sharing,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secured means of interacting with </a:t>
            </a:r>
            <a:r>
              <a:rPr lang="en-US" sz="1200" dirty="0">
                <a:solidFill>
                  <a:srgbClr val="9A004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CU-BEMS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OpenData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 by implementing an </a:t>
            </a:r>
            <a:r>
              <a:rPr lang="en-US" sz="1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&amp; using </a:t>
            </a:r>
            <a:r>
              <a:rPr lang="en-US" sz="12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security mechanisms must be provided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 will mention about design 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5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CU-BEMS cloud,</a:t>
            </a:r>
            <a:r>
              <a:rPr lang="th-TH" dirty="0"/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 there are two resources types to be shared such as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or micro-service and sensor and control data.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th-TH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fact is Sensor and control data must be secured.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sz="1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So, there are two methods to share data securely, first is to share data manually, and second is to share data periodically. These methods are used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 avoid CU-BEMS storage server overload.                                           </a:t>
            </a:r>
          </a:p>
          <a:p>
            <a:endParaRPr lang="en-US" dirty="0"/>
          </a:p>
          <a:p>
            <a:r>
              <a:rPr lang="th-TH" dirty="0"/>
              <a:t>เผื่อต้องพูด </a:t>
            </a:r>
            <a:r>
              <a:rPr lang="en-US" dirty="0"/>
              <a:t>: Why the data must be secured?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→ to protect system from malicious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78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endParaRPr lang="th-TH" sz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CU-BEMS is a building automation system and</a:t>
            </a:r>
            <a:r>
              <a:rPr lang="th-TH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endParaRPr lang="en-US" sz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building automation system needs on-demand real-time data sharing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for decision-making algorithm, </a:t>
            </a:r>
            <a:r>
              <a:rPr lang="en-US" sz="12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so,</a:t>
            </a:r>
            <a:r>
              <a:rPr lang="th-TH" sz="12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en-US" sz="12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There must be a secured means, using NETPIE security mechanisms, enables secured on-demand sharing of CU-BEMS </a:t>
            </a:r>
            <a:r>
              <a:rPr lang="en-US" sz="12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OpenData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 via the </a:t>
            </a:r>
            <a:r>
              <a:rPr lang="en-US" sz="1200" b="1" u="sng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  <a:endParaRPr lang="en-US" sz="12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0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IEEE 1888 (I triple E eighteen eighty-eight) protocol, there </a:t>
            </a:r>
            <a:r>
              <a:rPr lang="en-US"/>
              <a:t>are three </a:t>
            </a:r>
            <a:r>
              <a:rPr lang="en-US" dirty="0"/>
              <a:t>sub-protocols such as</a:t>
            </a:r>
          </a:p>
          <a:p>
            <a:r>
              <a:rPr lang="en-US" dirty="0"/>
              <a:t>Fetch, Trap, and Write.</a:t>
            </a:r>
          </a:p>
          <a:p>
            <a:r>
              <a:rPr lang="en-US" dirty="0"/>
              <a:t>This research focus only Fetch which used to request for data. </a:t>
            </a:r>
          </a:p>
          <a:p>
            <a:endParaRPr lang="en-US" dirty="0"/>
          </a:p>
          <a:p>
            <a:r>
              <a:rPr lang="th-TH" dirty="0"/>
              <a:t>เผื่อต้องพูด </a:t>
            </a:r>
            <a:r>
              <a:rPr lang="en-US" dirty="0"/>
              <a:t>: Fetch is to request for data </a:t>
            </a:r>
          </a:p>
          <a:p>
            <a:r>
              <a:rPr lang="en-US" dirty="0"/>
              <a:t>Trap is to request for warning</a:t>
            </a:r>
          </a:p>
          <a:p>
            <a:r>
              <a:rPr lang="en-US" dirty="0"/>
              <a:t>Write is to write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448816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6490" y="2246807"/>
            <a:ext cx="5591710" cy="14700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th-TH" dirty="0"/>
              <a:t>Click to edit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6490" y="3719940"/>
            <a:ext cx="559171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69364"/>
            <a:ext cx="2133600" cy="365125"/>
          </a:xfrm>
        </p:spPr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9364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644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93287"/>
            <a:ext cx="2534289" cy="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3" y="565753"/>
            <a:ext cx="980213" cy="686149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8309" y="0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www.eng.chula.ac.th</a:t>
            </a:r>
          </a:p>
        </p:txBody>
      </p:sp>
    </p:spTree>
    <p:extLst>
      <p:ext uri="{BB962C8B-B14F-4D97-AF65-F5344CB8AC3E}">
        <p14:creationId xmlns:p14="http://schemas.microsoft.com/office/powerpoint/2010/main" val="591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3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04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9090"/>
            <a:ext cx="2133600" cy="365125"/>
          </a:xfrm>
        </p:spPr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9090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273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2582" y="1600200"/>
            <a:ext cx="5694218" cy="452596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9090"/>
            <a:ext cx="2133600" cy="365125"/>
          </a:xfrm>
        </p:spPr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9090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273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9090"/>
            <a:ext cx="2133600" cy="365125"/>
          </a:xfrm>
        </p:spPr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9090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273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2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4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0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448816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93287"/>
            <a:ext cx="2534289" cy="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3" y="565753"/>
            <a:ext cx="980213" cy="68614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5752"/>
            <a:ext cx="7365076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Click to edit Master text styles</a:t>
            </a:r>
          </a:p>
          <a:p>
            <a:pPr lvl="1"/>
            <a:r>
              <a:rPr lang="th-TH"/>
              <a:t>Second level</a:t>
            </a:r>
          </a:p>
          <a:p>
            <a:pPr lvl="2"/>
            <a:r>
              <a:rPr lang="th-TH"/>
              <a:t>Third level</a:t>
            </a:r>
          </a:p>
          <a:p>
            <a:pPr lvl="3"/>
            <a:r>
              <a:rPr lang="th-TH"/>
              <a:t>Fourth level</a:t>
            </a:r>
          </a:p>
          <a:p>
            <a:pPr lvl="4"/>
            <a:r>
              <a:rPr lang="th-T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8104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104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8104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309" y="0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www.eng.chula.ac.th</a:t>
            </a:r>
          </a:p>
        </p:txBody>
      </p:sp>
    </p:spTree>
    <p:extLst>
      <p:ext uri="{BB962C8B-B14F-4D97-AF65-F5344CB8AC3E}">
        <p14:creationId xmlns:p14="http://schemas.microsoft.com/office/powerpoint/2010/main" val="9086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an.net/meetings/apan46/files/11/11-02-04-01.pdf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bems.ee.eng.chula.ac.th:9061/bems.web/" TargetMode="External"/><Relationship Id="rId5" Type="http://schemas.openxmlformats.org/officeDocument/2006/relationships/hyperlink" Target="https://apan.net/meetings/apan46/files/11/11-02-04-01.pdf" TargetMode="Externa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hyperlink" Target="https://ieeexplore.ieee.org/stamp/stamp.jsp?arnumber=709829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h.wikipedia.org/wiki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ixabay.com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facebook.com/iotcloudserve/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709829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709829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hyperlink" Target="https://ieeexplore.ieee.org/stamp/stamp.jsp?arnumber=7098298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203.159.154.241/innogoth/wpcontent/uploads/2017/09/NETPIE-WS_v23.pdf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netpie.io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://www.bems.ee.eng.chula.ac.th:9061/bems.web/" TargetMode="External"/><Relationship Id="rId4" Type="http://schemas.openxmlformats.org/officeDocument/2006/relationships/hyperlink" Target="https://apan.net/meetings/apan46/files/11/11-02-04-01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1363" y="505327"/>
            <a:ext cx="6581273" cy="1191126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4000" b="1" dirty="0">
                <a:solidFill>
                  <a:srgbClr val="87CB3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Development of </a:t>
            </a:r>
            <a:r>
              <a:rPr lang="en-US" sz="4000" b="1" dirty="0" err="1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IoTcloudServe@TEIN</a:t>
            </a:r>
            <a:b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4000" b="1" dirty="0" err="1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Smart-Energy@Chula</a:t>
            </a:r>
            <a: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Service Gateway : Case Study of Secured On-Demand Building Energy Management System </a:t>
            </a:r>
            <a:b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Platform Using NETPIE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2DD91-6096-483F-B46A-47864DB2F848}"/>
              </a:ext>
            </a:extLst>
          </p:cNvPr>
          <p:cNvSpPr txBox="1"/>
          <p:nvPr/>
        </p:nvSpPr>
        <p:spPr>
          <a:xfrm>
            <a:off x="2891446" y="3343173"/>
            <a:ext cx="5401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Ririnda</a:t>
            </a:r>
            <a:r>
              <a:rPr lang="en-US" sz="2700" dirty="0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Thirasupa</a:t>
            </a:r>
            <a:endParaRPr lang="en-US" sz="2700" dirty="0">
              <a:solidFill>
                <a:srgbClr val="008E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Meechai</a:t>
            </a:r>
            <a:r>
              <a:rPr lang="en-US" sz="2700" dirty="0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Homchan</a:t>
            </a:r>
            <a:endParaRPr lang="en-US" sz="2700" dirty="0">
              <a:solidFill>
                <a:srgbClr val="008E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2700" b="1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Siravit</a:t>
            </a:r>
            <a:r>
              <a:rPr lang="en-US" sz="2700" b="1" dirty="0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700" b="1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Kwankajornkeat</a:t>
            </a:r>
            <a:endParaRPr lang="en-US" sz="2700" b="1" dirty="0">
              <a:solidFill>
                <a:srgbClr val="008E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Chaodit</a:t>
            </a:r>
            <a:r>
              <a:rPr lang="en-US" sz="2700" dirty="0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Aswakul</a:t>
            </a:r>
            <a:endParaRPr lang="en-US" sz="2700" dirty="0">
              <a:solidFill>
                <a:srgbClr val="008E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BC549-0BAD-4EBB-A111-1BA3806B941F}"/>
              </a:ext>
            </a:extLst>
          </p:cNvPr>
          <p:cNvSpPr txBox="1"/>
          <p:nvPr/>
        </p:nvSpPr>
        <p:spPr>
          <a:xfrm>
            <a:off x="2301417" y="5245768"/>
            <a:ext cx="6581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Department of Electrical Engineering, Faculty of Engineering, Chulalongkorn University, Bangkok, Thailand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DB8B91-6041-492B-B8E3-57079611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ABFA-90DA-4647-B16A-ED524A3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Procedures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6361F5-312B-45E6-8727-AB3BB055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96455"/>
            <a:ext cx="8229600" cy="43334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45092-B7A8-426E-A81D-B146B80B9886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177C-DF33-42CC-9D9B-0A10784F3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09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7793-4100-49D6-B7CE-6CA921E4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Initial Set-Up before Fetching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B560E-5045-4B96-84FA-75EED9E0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Admin creates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APPID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key-secret pairs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 the APPID for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service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and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 html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(html webpage).</a:t>
            </a: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Admin sets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Topics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and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 html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for data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exchanging between them.</a:t>
            </a: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Admin runs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on a server →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connects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to </a:t>
            </a:r>
            <a:r>
              <a:rPr lang="en-US" sz="30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692D8-52BE-49D9-ADAC-04AB9318F6F9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84262-2090-40CD-B4AF-F57A384F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CCA8-703F-4908-BB06-A7812E81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Fetching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FD7C7-6497-414C-BE30-A55C323B8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1B2A1-68D4-488A-85B7-58F467CA43B6}"/>
              </a:ext>
            </a:extLst>
          </p:cNvPr>
          <p:cNvSpPr/>
          <p:nvPr/>
        </p:nvSpPr>
        <p:spPr>
          <a:xfrm>
            <a:off x="593280" y="3878304"/>
            <a:ext cx="1262783" cy="192651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Fetch.html used to request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CU-BEMS’ data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by input sensors’ URLs, NETPIE’s key &amp;&amp; secret &amp;&amp; APPIDs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50BEED02-89FB-4F09-8467-CE2B8A12616F}"/>
              </a:ext>
            </a:extLst>
          </p:cNvPr>
          <p:cNvSpPr/>
          <p:nvPr/>
        </p:nvSpPr>
        <p:spPr>
          <a:xfrm>
            <a:off x="2467723" y="1786564"/>
            <a:ext cx="4130353" cy="1851360"/>
          </a:xfrm>
          <a:prstGeom prst="cloud">
            <a:avLst/>
          </a:prstGeom>
          <a:solidFill>
            <a:srgbClr val="00B0F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NETPIE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94F27EA-1078-4040-BEDB-3CEF90A6472D}"/>
              </a:ext>
            </a:extLst>
          </p:cNvPr>
          <p:cNvSpPr/>
          <p:nvPr/>
        </p:nvSpPr>
        <p:spPr>
          <a:xfrm>
            <a:off x="4104636" y="2839641"/>
            <a:ext cx="757670" cy="713716"/>
          </a:xfrm>
          <a:prstGeom prst="flowChartConnector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  <a:alpha val="97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: T2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D3C5BF1E-9CB5-4B37-BC80-198DEC59A4D0}"/>
              </a:ext>
            </a:extLst>
          </p:cNvPr>
          <p:cNvSpPr/>
          <p:nvPr/>
        </p:nvSpPr>
        <p:spPr>
          <a:xfrm>
            <a:off x="3450983" y="4711592"/>
            <a:ext cx="1216744" cy="640457"/>
          </a:xfrm>
          <a:prstGeom prst="flowChartAlternateProcess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node.js Gateway</a:t>
            </a:r>
          </a:p>
        </p:txBody>
      </p:sp>
      <p:sp>
        <p:nvSpPr>
          <p:cNvPr id="11" name="Flowchart: Direct Access Storage 10">
            <a:extLst>
              <a:ext uri="{FF2B5EF4-FFF2-40B4-BE49-F238E27FC236}">
                <a16:creationId xmlns:a16="http://schemas.microsoft.com/office/drawing/2014/main" id="{C97E3A93-8BD3-45CA-9D14-6EC1B82BEE85}"/>
              </a:ext>
            </a:extLst>
          </p:cNvPr>
          <p:cNvSpPr/>
          <p:nvPr/>
        </p:nvSpPr>
        <p:spPr>
          <a:xfrm>
            <a:off x="6197165" y="4651773"/>
            <a:ext cx="2001694" cy="817800"/>
          </a:xfrm>
          <a:prstGeom prst="flowChartMagneticDrum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CU-BEMS Storage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BDEF53-0DFB-4FFD-A1EC-74730AAE76EA}"/>
              </a:ext>
            </a:extLst>
          </p:cNvPr>
          <p:cNvCxnSpPr>
            <a:cxnSpLocks/>
          </p:cNvCxnSpPr>
          <p:nvPr/>
        </p:nvCxnSpPr>
        <p:spPr>
          <a:xfrm flipH="1">
            <a:off x="1632445" y="3072896"/>
            <a:ext cx="1379525" cy="74965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1969328-EE91-4BEE-82A7-11FCDE43E79C}"/>
              </a:ext>
            </a:extLst>
          </p:cNvPr>
          <p:cNvSpPr/>
          <p:nvPr/>
        </p:nvSpPr>
        <p:spPr>
          <a:xfrm>
            <a:off x="552996" y="1817468"/>
            <a:ext cx="1769212" cy="1243905"/>
          </a:xfrm>
          <a:prstGeom prst="wedgeEllipseCallout">
            <a:avLst>
              <a:gd name="adj1" fmla="val 36151"/>
              <a:gd name="adj2" fmla="val 74613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(1) sends Token &amp;&amp; Input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NETPIE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via NETPIE REST 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D8D5EE-3BC9-4D5D-A327-2042F0FDC4EC}"/>
              </a:ext>
            </a:extLst>
          </p:cNvPr>
          <p:cNvCxnSpPr>
            <a:cxnSpLocks/>
          </p:cNvCxnSpPr>
          <p:nvPr/>
        </p:nvCxnSpPr>
        <p:spPr>
          <a:xfrm flipV="1">
            <a:off x="1297018" y="2787518"/>
            <a:ext cx="1927059" cy="1035027"/>
          </a:xfrm>
          <a:prstGeom prst="line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5B41ED-57DC-4799-A422-4DE524013E47}"/>
              </a:ext>
            </a:extLst>
          </p:cNvPr>
          <p:cNvSpPr/>
          <p:nvPr/>
        </p:nvSpPr>
        <p:spPr>
          <a:xfrm>
            <a:off x="3224077" y="2607608"/>
            <a:ext cx="434082" cy="179910"/>
          </a:xfrm>
          <a:custGeom>
            <a:avLst/>
            <a:gdLst>
              <a:gd name="connsiteX0" fmla="*/ 0 w 628650"/>
              <a:gd name="connsiteY0" fmla="*/ 267667 h 267667"/>
              <a:gd name="connsiteX1" fmla="*/ 371475 w 628650"/>
              <a:gd name="connsiteY1" fmla="*/ 39067 h 267667"/>
              <a:gd name="connsiteX2" fmla="*/ 628650 w 628650"/>
              <a:gd name="connsiteY2" fmla="*/ 967 h 267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267667">
                <a:moveTo>
                  <a:pt x="0" y="267667"/>
                </a:moveTo>
                <a:cubicBezTo>
                  <a:pt x="133350" y="175592"/>
                  <a:pt x="266700" y="83517"/>
                  <a:pt x="371475" y="39067"/>
                </a:cubicBezTo>
                <a:cubicBezTo>
                  <a:pt x="476250" y="-5383"/>
                  <a:pt x="569913" y="-620"/>
                  <a:pt x="628650" y="967"/>
                </a:cubicBezTo>
              </a:path>
            </a:pathLst>
          </a:cu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9B94F0-8B00-46F2-9BEA-4CD2EF9C4C02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3658159" y="2607608"/>
            <a:ext cx="203888" cy="65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14DA8-FF3A-42A7-BE49-BB11283B65BD}"/>
              </a:ext>
            </a:extLst>
          </p:cNvPr>
          <p:cNvCxnSpPr>
            <a:cxnSpLocks/>
          </p:cNvCxnSpPr>
          <p:nvPr/>
        </p:nvCxnSpPr>
        <p:spPr>
          <a:xfrm>
            <a:off x="4861749" y="2680260"/>
            <a:ext cx="342003" cy="18199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66A9EB-C81C-4804-B409-695EC6DB547C}"/>
              </a:ext>
            </a:extLst>
          </p:cNvPr>
          <p:cNvSpPr/>
          <p:nvPr/>
        </p:nvSpPr>
        <p:spPr>
          <a:xfrm>
            <a:off x="3011970" y="2988896"/>
            <a:ext cx="1072630" cy="136554"/>
          </a:xfrm>
          <a:custGeom>
            <a:avLst/>
            <a:gdLst>
              <a:gd name="connsiteX0" fmla="*/ 0 w 3133725"/>
              <a:gd name="connsiteY0" fmla="*/ 219075 h 342900"/>
              <a:gd name="connsiteX1" fmla="*/ 190500 w 3133725"/>
              <a:gd name="connsiteY1" fmla="*/ 114300 h 342900"/>
              <a:gd name="connsiteX2" fmla="*/ 733425 w 3133725"/>
              <a:gd name="connsiteY2" fmla="*/ 0 h 342900"/>
              <a:gd name="connsiteX3" fmla="*/ 1590675 w 3133725"/>
              <a:gd name="connsiteY3" fmla="*/ 114300 h 342900"/>
              <a:gd name="connsiteX4" fmla="*/ 2505075 w 3133725"/>
              <a:gd name="connsiteY4" fmla="*/ 219075 h 342900"/>
              <a:gd name="connsiteX5" fmla="*/ 3133725 w 3133725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3725" h="342900">
                <a:moveTo>
                  <a:pt x="0" y="219075"/>
                </a:moveTo>
                <a:cubicBezTo>
                  <a:pt x="34131" y="184943"/>
                  <a:pt x="68263" y="150812"/>
                  <a:pt x="190500" y="114300"/>
                </a:cubicBezTo>
                <a:cubicBezTo>
                  <a:pt x="312737" y="77788"/>
                  <a:pt x="500063" y="0"/>
                  <a:pt x="733425" y="0"/>
                </a:cubicBezTo>
                <a:cubicBezTo>
                  <a:pt x="966787" y="0"/>
                  <a:pt x="1590675" y="114300"/>
                  <a:pt x="1590675" y="114300"/>
                </a:cubicBezTo>
                <a:cubicBezTo>
                  <a:pt x="1885950" y="150812"/>
                  <a:pt x="2247900" y="180975"/>
                  <a:pt x="2505075" y="219075"/>
                </a:cubicBezTo>
                <a:cubicBezTo>
                  <a:pt x="2762250" y="257175"/>
                  <a:pt x="3105150" y="271463"/>
                  <a:pt x="3133725" y="342900"/>
                </a:cubicBezTo>
              </a:path>
            </a:pathLst>
          </a:cu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97E16AAA-03CF-411D-9A87-4CCAB435C196}"/>
              </a:ext>
            </a:extLst>
          </p:cNvPr>
          <p:cNvSpPr/>
          <p:nvPr/>
        </p:nvSpPr>
        <p:spPr>
          <a:xfrm>
            <a:off x="5854875" y="1714435"/>
            <a:ext cx="2795560" cy="1481547"/>
          </a:xfrm>
          <a:prstGeom prst="wedgeEllipseCallout">
            <a:avLst>
              <a:gd name="adj1" fmla="val -78456"/>
              <a:gd name="adj2" fmla="val 19611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(2) If the </a:t>
            </a:r>
            <a:r>
              <a:rPr kumimoji="0" lang="en-US" sz="1500" b="1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key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Authentication &amp;&amp; Authorization passes,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NETPIE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will sends Input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6CA52D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Topic : T1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of NETPIE MQTT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2E0976-F043-4169-B075-5E67EE7E60F6}"/>
              </a:ext>
            </a:extLst>
          </p:cNvPr>
          <p:cNvCxnSpPr>
            <a:cxnSpLocks/>
          </p:cNvCxnSpPr>
          <p:nvPr/>
        </p:nvCxnSpPr>
        <p:spPr>
          <a:xfrm flipH="1">
            <a:off x="4361898" y="3371972"/>
            <a:ext cx="1088491" cy="128696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F479F3-B655-4694-9E2C-9FB9EEC473AD}"/>
              </a:ext>
            </a:extLst>
          </p:cNvPr>
          <p:cNvCxnSpPr>
            <a:cxnSpLocks/>
          </p:cNvCxnSpPr>
          <p:nvPr/>
        </p:nvCxnSpPr>
        <p:spPr>
          <a:xfrm flipV="1">
            <a:off x="4148146" y="3574466"/>
            <a:ext cx="320630" cy="1084466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ECEE4A-E99B-4E4C-B61B-42DF9CCFEBD2}"/>
              </a:ext>
            </a:extLst>
          </p:cNvPr>
          <p:cNvCxnSpPr/>
          <p:nvPr/>
        </p:nvCxnSpPr>
        <p:spPr>
          <a:xfrm>
            <a:off x="4756517" y="4838599"/>
            <a:ext cx="1387746" cy="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FD0837-47AF-47FE-AB4B-6B6CE04D1AC5}"/>
              </a:ext>
            </a:extLst>
          </p:cNvPr>
          <p:cNvCxnSpPr>
            <a:cxnSpLocks/>
          </p:cNvCxnSpPr>
          <p:nvPr/>
        </p:nvCxnSpPr>
        <p:spPr>
          <a:xfrm rot="10800000">
            <a:off x="4756517" y="5010523"/>
            <a:ext cx="1387746" cy="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AE371B1A-47FC-4778-B218-EAC3DC27E84C}"/>
              </a:ext>
            </a:extLst>
          </p:cNvPr>
          <p:cNvSpPr/>
          <p:nvPr/>
        </p:nvSpPr>
        <p:spPr>
          <a:xfrm>
            <a:off x="6069724" y="3231268"/>
            <a:ext cx="2465276" cy="647037"/>
          </a:xfrm>
          <a:prstGeom prst="wedgeEllipseCallout">
            <a:avLst>
              <a:gd name="adj1" fmla="val -81262"/>
              <a:gd name="adj2" fmla="val 16048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(3) forwards Input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node.js Gateway  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E6E7A394-ADFE-4C49-8C38-6113B8DC44BB}"/>
              </a:ext>
            </a:extLst>
          </p:cNvPr>
          <p:cNvSpPr/>
          <p:nvPr/>
        </p:nvSpPr>
        <p:spPr>
          <a:xfrm>
            <a:off x="4756517" y="4085688"/>
            <a:ext cx="2186637" cy="599193"/>
          </a:xfrm>
          <a:prstGeom prst="wedgeEllipseCallout">
            <a:avLst>
              <a:gd name="adj1" fmla="val -32169"/>
              <a:gd name="adj2" fmla="val 72135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(4) requests for sensors’ data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7AC3F8EE-3F71-4E78-B5B6-EF405014DBD0}"/>
              </a:ext>
            </a:extLst>
          </p:cNvPr>
          <p:cNvSpPr/>
          <p:nvPr/>
        </p:nvSpPr>
        <p:spPr>
          <a:xfrm>
            <a:off x="4496297" y="5259890"/>
            <a:ext cx="1945647" cy="793823"/>
          </a:xfrm>
          <a:prstGeom prst="wedgeEllipseCallout">
            <a:avLst>
              <a:gd name="adj1" fmla="val -833"/>
              <a:gd name="adj2" fmla="val -77960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(5) sends back sensors’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node.js Gateway </a:t>
            </a: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7864C61D-D5D6-419D-855D-CC5AFAFEDE76}"/>
              </a:ext>
            </a:extLst>
          </p:cNvPr>
          <p:cNvSpPr/>
          <p:nvPr/>
        </p:nvSpPr>
        <p:spPr>
          <a:xfrm>
            <a:off x="1899786" y="4355450"/>
            <a:ext cx="1482827" cy="1357112"/>
          </a:xfrm>
          <a:prstGeom prst="wedgeEllipseCallout">
            <a:avLst>
              <a:gd name="adj1" fmla="val 109208"/>
              <a:gd name="adj2" fmla="val -62022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(6) forwards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sensors’data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6CA52D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Topic : T2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via NETPIE MQTT 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FBF442B4-67CB-40F3-8D08-D6BFB151BB56}"/>
              </a:ext>
            </a:extLst>
          </p:cNvPr>
          <p:cNvSpPr/>
          <p:nvPr/>
        </p:nvSpPr>
        <p:spPr>
          <a:xfrm>
            <a:off x="2028135" y="3506264"/>
            <a:ext cx="2173018" cy="855463"/>
          </a:xfrm>
          <a:prstGeom prst="wedgeEllipseCallout">
            <a:avLst>
              <a:gd name="adj1" fmla="val -29586"/>
              <a:gd name="adj2" fmla="val -62743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(7) forwards sensors’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Fetch.html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via NETPIE REST API</a:t>
            </a:r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580EFA9C-9C31-457E-AD9D-CB631C1ECECF}"/>
              </a:ext>
            </a:extLst>
          </p:cNvPr>
          <p:cNvSpPr/>
          <p:nvPr/>
        </p:nvSpPr>
        <p:spPr>
          <a:xfrm>
            <a:off x="3587960" y="5494713"/>
            <a:ext cx="220987" cy="219456"/>
          </a:xfrm>
          <a:prstGeom prst="star5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1644D2DF-950B-4F69-9C67-BB20C18DC530}"/>
              </a:ext>
            </a:extLst>
          </p:cNvPr>
          <p:cNvSpPr/>
          <p:nvPr/>
        </p:nvSpPr>
        <p:spPr>
          <a:xfrm>
            <a:off x="4174454" y="5494713"/>
            <a:ext cx="220987" cy="219456"/>
          </a:xfrm>
          <a:prstGeom prst="star5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699705-94D6-4DF7-B7D5-0C5918A521C4}"/>
              </a:ext>
            </a:extLst>
          </p:cNvPr>
          <p:cNvSpPr txBox="1"/>
          <p:nvPr/>
        </p:nvSpPr>
        <p:spPr>
          <a:xfrm>
            <a:off x="3716591" y="5352049"/>
            <a:ext cx="558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main work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14213610-F19B-4469-9141-4DFC42B139DB}"/>
              </a:ext>
            </a:extLst>
          </p:cNvPr>
          <p:cNvSpPr/>
          <p:nvPr/>
        </p:nvSpPr>
        <p:spPr>
          <a:xfrm>
            <a:off x="5191575" y="2654894"/>
            <a:ext cx="757670" cy="713716"/>
          </a:xfrm>
          <a:prstGeom prst="flowChartConnector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  <a:alpha val="97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: T1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EA79FD0D-9DA3-4763-B52F-1CDF3A6DA1DA}"/>
              </a:ext>
            </a:extLst>
          </p:cNvPr>
          <p:cNvSpPr/>
          <p:nvPr/>
        </p:nvSpPr>
        <p:spPr>
          <a:xfrm flipH="1">
            <a:off x="5032750" y="4251999"/>
            <a:ext cx="219456" cy="21945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E07225A6-3086-4F8B-B602-6AA52D4AEA14}"/>
              </a:ext>
            </a:extLst>
          </p:cNvPr>
          <p:cNvSpPr/>
          <p:nvPr/>
        </p:nvSpPr>
        <p:spPr>
          <a:xfrm flipH="1">
            <a:off x="4666126" y="5501754"/>
            <a:ext cx="219456" cy="21945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2092D3-A227-469D-B5FE-A51DE7E0FB56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19555-4529-4280-A96D-43075702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15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9" grpId="0" animBg="1"/>
      <p:bldP spid="19" grpId="1" animBg="1"/>
      <p:bldP spid="19" grpId="2" animBg="1"/>
      <p:bldP spid="24" grpId="0" animBg="1"/>
      <p:bldP spid="24" grpId="1" animBg="1"/>
      <p:bldP spid="24" grpId="2" animBg="1"/>
      <p:bldP spid="25" grpId="0" animBg="1"/>
      <p:bldP spid="26" grpId="0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0796-7547-4659-B7C0-CB163B55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Security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980B8-F010-479B-BF75-BEDB44DBC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APPID</a:t>
            </a: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There are key-secret pairs created in each NETPIE APPID  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89E56A1-35B1-445E-98C5-06F6E0079156}"/>
              </a:ext>
            </a:extLst>
          </p:cNvPr>
          <p:cNvSpPr/>
          <p:nvPr/>
        </p:nvSpPr>
        <p:spPr>
          <a:xfrm>
            <a:off x="950494" y="1684421"/>
            <a:ext cx="7243011" cy="2514599"/>
          </a:xfrm>
          <a:prstGeom prst="cloud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key-secret pair 1</a:t>
            </a:r>
          </a:p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key-secret pair 2</a:t>
            </a:r>
          </a:p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key-secret pair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22E01-628F-4913-BF28-6746CB2A3B4F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A4E0E-0B64-4A98-AE5D-E54B3D63FD6B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1B105-68AF-4127-9050-41F02D4C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2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5F7A-AC6B-4F3C-92B7-28987A30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Security Mechanisms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C67F3-D12F-4BC8-B890-9A037960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IoT 1                                                            IoT 3</a:t>
            </a: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</a:t>
            </a:r>
          </a:p>
          <a:p>
            <a:pPr marL="0" indent="0" algn="ct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IoT 2                                                            IoT n   </a:t>
            </a: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Only the IoTs which uses key-secret pairs created in the same APPID </a:t>
            </a:r>
          </a:p>
          <a:p>
            <a:pPr marL="0" indent="0" algn="ctr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can exchange data to each other </a:t>
            </a:r>
          </a:p>
          <a:p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4C51A65E-87EF-489F-A212-F4DA6AB28333}"/>
              </a:ext>
            </a:extLst>
          </p:cNvPr>
          <p:cNvSpPr/>
          <p:nvPr/>
        </p:nvSpPr>
        <p:spPr>
          <a:xfrm>
            <a:off x="3705726" y="2587834"/>
            <a:ext cx="1732548" cy="1275347"/>
          </a:xfrm>
          <a:prstGeom prst="cloud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APPID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68752-6005-489E-9069-9F443E8DE282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FD8838-B8EE-49D6-9765-42AD0DD20ED1}"/>
              </a:ext>
            </a:extLst>
          </p:cNvPr>
          <p:cNvCxnSpPr>
            <a:cxnSpLocks/>
          </p:cNvCxnSpPr>
          <p:nvPr/>
        </p:nvCxnSpPr>
        <p:spPr>
          <a:xfrm>
            <a:off x="2380898" y="2334127"/>
            <a:ext cx="1359568" cy="58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8D96B1-C95A-4105-8E05-226F66626EA0}"/>
              </a:ext>
            </a:extLst>
          </p:cNvPr>
          <p:cNvCxnSpPr>
            <a:cxnSpLocks/>
          </p:cNvCxnSpPr>
          <p:nvPr/>
        </p:nvCxnSpPr>
        <p:spPr>
          <a:xfrm rot="10800000">
            <a:off x="2237873" y="2462233"/>
            <a:ext cx="1359568" cy="58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6E081A-9B25-47DC-A772-62C26E57323E}"/>
              </a:ext>
            </a:extLst>
          </p:cNvPr>
          <p:cNvCxnSpPr>
            <a:cxnSpLocks/>
          </p:cNvCxnSpPr>
          <p:nvPr/>
        </p:nvCxnSpPr>
        <p:spPr>
          <a:xfrm flipV="1">
            <a:off x="2380898" y="3593930"/>
            <a:ext cx="1288056" cy="340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5DEBC-32FE-4914-860A-97F191E0E8EE}"/>
              </a:ext>
            </a:extLst>
          </p:cNvPr>
          <p:cNvCxnSpPr>
            <a:cxnSpLocks/>
          </p:cNvCxnSpPr>
          <p:nvPr/>
        </p:nvCxnSpPr>
        <p:spPr>
          <a:xfrm flipH="1">
            <a:off x="2490158" y="3734927"/>
            <a:ext cx="1270686" cy="352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9694E-63FE-491F-946F-4491D9B38CB1}"/>
              </a:ext>
            </a:extLst>
          </p:cNvPr>
          <p:cNvCxnSpPr>
            <a:cxnSpLocks/>
          </p:cNvCxnSpPr>
          <p:nvPr/>
        </p:nvCxnSpPr>
        <p:spPr>
          <a:xfrm rot="10800000">
            <a:off x="5438274" y="3501573"/>
            <a:ext cx="1359568" cy="58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1EA665-F0F0-4DA2-91F3-5A73BE128EBB}"/>
              </a:ext>
            </a:extLst>
          </p:cNvPr>
          <p:cNvCxnSpPr>
            <a:cxnSpLocks/>
          </p:cNvCxnSpPr>
          <p:nvPr/>
        </p:nvCxnSpPr>
        <p:spPr>
          <a:xfrm>
            <a:off x="5346383" y="3670717"/>
            <a:ext cx="1359568" cy="58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37DC9-A5D5-4C9B-B00B-68CD31034DC0}"/>
              </a:ext>
            </a:extLst>
          </p:cNvPr>
          <p:cNvCxnSpPr>
            <a:cxnSpLocks/>
          </p:cNvCxnSpPr>
          <p:nvPr/>
        </p:nvCxnSpPr>
        <p:spPr>
          <a:xfrm flipH="1">
            <a:off x="5475046" y="2570913"/>
            <a:ext cx="1270686" cy="352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99340-2487-4D43-BCB2-001B7E5C677F}"/>
              </a:ext>
            </a:extLst>
          </p:cNvPr>
          <p:cNvCxnSpPr>
            <a:cxnSpLocks/>
          </p:cNvCxnSpPr>
          <p:nvPr/>
        </p:nvCxnSpPr>
        <p:spPr>
          <a:xfrm flipV="1">
            <a:off x="5382139" y="2417635"/>
            <a:ext cx="1288056" cy="340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396824-962C-439E-8B38-19EE984534AE}"/>
              </a:ext>
            </a:extLst>
          </p:cNvPr>
          <p:cNvSpPr txBox="1"/>
          <p:nvPr/>
        </p:nvSpPr>
        <p:spPr>
          <a:xfrm>
            <a:off x="2846142" y="2237726"/>
            <a:ext cx="96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F106D-FE59-4027-864A-9F5F1F6BB7FA}"/>
              </a:ext>
            </a:extLst>
          </p:cNvPr>
          <p:cNvSpPr txBox="1"/>
          <p:nvPr/>
        </p:nvSpPr>
        <p:spPr>
          <a:xfrm>
            <a:off x="5348712" y="2201581"/>
            <a:ext cx="96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KEY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C6AAA3-3B31-4061-94F1-D5C39C911613}"/>
              </a:ext>
            </a:extLst>
          </p:cNvPr>
          <p:cNvSpPr txBox="1"/>
          <p:nvPr/>
        </p:nvSpPr>
        <p:spPr>
          <a:xfrm>
            <a:off x="2945027" y="3911307"/>
            <a:ext cx="7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EBC0B-4D9B-4983-85DC-CEEDC2E726AF}"/>
              </a:ext>
            </a:extLst>
          </p:cNvPr>
          <p:cNvSpPr txBox="1"/>
          <p:nvPr/>
        </p:nvSpPr>
        <p:spPr>
          <a:xfrm>
            <a:off x="5516504" y="393712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85414-D276-4583-86FB-4C33AE374F66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A852C-F35A-4AA1-B642-1E1DC1913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91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9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45A8-8D58-4583-BB15-38A86553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Fetching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5F192-4B7B-450B-84C9-F4B760E705AE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39430-2BC9-40FB-BFA6-31AA066C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7A460AE-18AA-4FBB-B58D-449023DAF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2657787"/>
            <a:ext cx="8229600" cy="241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4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45A8-8D58-4583-BB15-38A86553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Plotting the Result to NETPIE FEED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5F192-4B7B-450B-84C9-F4B760E705AE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39430-2BC9-40FB-BFA6-31AA066C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F29893-7C06-4A85-8DD2-978506EC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2655217"/>
            <a:ext cx="8229600" cy="2415928"/>
          </a:xfrm>
        </p:spPr>
      </p:pic>
    </p:spTree>
    <p:extLst>
      <p:ext uri="{BB962C8B-B14F-4D97-AF65-F5344CB8AC3E}">
        <p14:creationId xmlns:p14="http://schemas.microsoft.com/office/powerpoint/2010/main" val="3213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A1F9-5D11-46EC-9BD3-DC4C7C3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30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60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The Gateway Performance Testing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02B83-13E0-48AB-8BDE-A95A51FA1399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01B7BD-6485-4B6F-9389-98FB9C08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88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786E-D949-4B92-91CE-81D7D58C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2746-DC1F-4D24-BDA7-5ECEC65D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Test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performance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- Time delay : time duration since the gateway sends request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data to CU-BEMS until it receives CU-BEMS reply data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CPU usage : percentage of CPU usage of server which runs 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the gateway while fetching data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- Server specifications : Windows 10 Pro 64 bits, 16 GB RAM, and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Core i7-8850U, 1.8 GHz, 8 Cores CPU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- 30 minutes continuously test via 20 Mbps internet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9085-B5C7-4DF2-8114-D73CEA7A5F43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FACBD-F75B-48AB-9273-2AF9ADDB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15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786E-D949-4B92-91CE-81D7D58C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Experimental Setup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2746-DC1F-4D24-BDA7-5ECEC65D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→ 3 main cases : fetching sensors’ data at 5, 25, and 125 URLs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per gateway request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→ 11 subcases : fetching the data at rate 1, 5, 10, 15, 20, 25, 30, 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35, 40, 45, and 50 requests per second (req/s)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for each main cases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Each case was repeated for 25 times using 95% confidence interval</a:t>
            </a:r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2847B-BC9D-4C81-AF9B-16D91FA4F72F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F8679-87B7-4BFC-9FEE-8EFDA7A6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13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4110-E398-4839-8A10-98759212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4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Introduction</a:t>
            </a: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4742-2F2A-47F4-AA4C-2EF121EB722C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87CAB-65AA-4B8B-AD93-65D69F82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7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5BB4-7E62-4700-8669-BBB353E44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Results &amp; Discussion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5877A-74E9-4F40-8FAA-A6E02347C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                      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Time delay depends on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         CPU usage which depends  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         on a number of requested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         sensors per second.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vertical blue line represents 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mean range of each case which 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depends on network state between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server and CU-BEMS at a time.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AA1B6-C4D1-442F-939B-E08C7A08B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5" r="6733"/>
          <a:stretch/>
        </p:blipFill>
        <p:spPr>
          <a:xfrm>
            <a:off x="457200" y="1600200"/>
            <a:ext cx="4211053" cy="2301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BACC2-AB54-4C7A-BCBE-DD7E79E7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137" y="3786059"/>
            <a:ext cx="4824663" cy="2301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334EB-1AD0-41E6-89B9-881CC939420B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C772F-25F8-49FC-BF2A-07D648F1E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0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A1F9-5D11-46EC-9BD3-DC4C7C3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96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Conclusion</a:t>
            </a: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FA93F-3BA3-4064-BBEF-35F78ED106B5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0B8BC-0C3C-4B55-8CD6-F20DDCF7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9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8956E-B450-4845-9CE9-11B82C072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Secured on-demand data can be requested by using the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to fetch CU-BEMS’s sensor values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from the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 webpage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with NETPIE Security Mechanisms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development of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 this research enhances the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building energy management to be compliant with different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communication protocols, which could be useful for researchers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and manufacturers in the future.</a:t>
            </a:r>
          </a:p>
          <a:p>
            <a:pPr marL="0" indent="0">
              <a:buNone/>
            </a:pPr>
            <a:endParaRPr lang="en-US" sz="30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33ED4C-44ED-47AF-B516-CACB7670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4FF2D-F282-4BED-9B14-C5E78AF05E6D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819B6-0567-4B11-A254-A819A0C9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Thank You</a:t>
            </a: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2D24B-BC0F-4818-BBDC-128B3EC3232B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555A93-B3F9-42D9-8FCC-8F0B9D57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A14D9-0BBE-44C6-8271-DDCBA690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4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Q &amp; A</a:t>
            </a: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3927-D08B-4EDE-A8DB-691AD3CB7AAA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14AA8-3739-45E6-86E6-B264CA49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20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FD5C-F4B6-42E5-8B66-5CF1ADAF4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closer look</a:t>
            </a: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of</a:t>
            </a: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existing systems</a:t>
            </a:r>
          </a:p>
          <a:p>
            <a:pPr marL="0" indent="0" algn="ctr">
              <a:buNone/>
            </a:pP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3BD58-E3AC-4E5B-9255-0ECAB23D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4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BEE0-A306-497B-BA89-EA60DC20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IoTcloudServe@TEIN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54E0D-8B61-4304-BCE3-39B795F66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</a:t>
            </a:r>
            <a:r>
              <a:rPr lang="en-US" sz="3000" b="1" dirty="0">
                <a:solidFill>
                  <a:srgbClr val="D07C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Energy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Smart Agriculture      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(My Work)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Smart Mobility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BEB5-4648-4B49-9DF3-12E7D9CB9015}"/>
              </a:ext>
            </a:extLst>
          </p:cNvPr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&amp; Pictures Credit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https://apan.net/meetings/apan46/files/11/11-02-04-01.pdf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93C7D-F0C5-4776-9E9C-4DC5654D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00200"/>
            <a:ext cx="3199648" cy="2225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98E77C-17FF-4D9F-BCF8-A5403B6B1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924" y="3693026"/>
            <a:ext cx="2108200" cy="185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42697D-6123-43DE-A32A-D7E940A86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194" y="1600199"/>
            <a:ext cx="2448606" cy="1996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D0DBC-AFE3-4739-9C83-10E8B1017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6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872CA-27BC-4983-BA03-9CD67F65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Smart-Energy@Chula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(CU-BEMS)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protocol server with sensors and actuators in EECU</a:t>
            </a:r>
          </a:p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More than 250 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energy-related sensors and smart meters send the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real-time energy and room ambient readings to CU-BEMS storage</a:t>
            </a: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62225-4219-47E8-9B18-0CC03733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1"/>
            <a:ext cx="3140242" cy="26026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574717-41A8-4776-AEC9-087FAB63A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0201"/>
            <a:ext cx="4114800" cy="2613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52A7F-86CD-4CE2-9A67-32B00420AD16}"/>
              </a:ext>
            </a:extLst>
          </p:cNvPr>
          <p:cNvSpPr txBox="1"/>
          <p:nvPr/>
        </p:nvSpPr>
        <p:spPr>
          <a:xfrm>
            <a:off x="0" y="648866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5"/>
              </a:rPr>
              <a:t>https://apan.net/meetings/apan46/files/11/11-02-04-01.pdf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6"/>
              </a:rPr>
              <a:t>http://www.bems.ee.eng.chula.ac.th:9061/bems.web/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53C4D-8A06-48F7-BC0C-700D133C3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74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48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16BE-FB0C-4FD1-92A0-E63307CD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&amp; MQTT Protocols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6F9C3-37BD-4DF3-8293-CE4169F425F2}"/>
              </a:ext>
            </a:extLst>
          </p:cNvPr>
          <p:cNvSpPr txBox="1"/>
          <p:nvPr/>
        </p:nvSpPr>
        <p:spPr>
          <a:xfrm>
            <a:off x="533400" y="6468902"/>
            <a:ext cx="8077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https://ieeexplore.ieee.org/stamp/stamp.jsp?arnumber=7098298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sz="21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73A2C-9E6F-4EA9-9361-67099E86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: Simple Object Access Protocol (SOAP) → support 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only data in XML format 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MQTT : exchange data via created </a:t>
            </a:r>
            <a:r>
              <a:rPr lang="en-US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Topics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1                                     Data 1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Data n                                     Data n</a:t>
            </a:r>
          </a:p>
          <a:p>
            <a:pPr marL="0" indent="0" algn="ctr">
              <a:buNone/>
            </a:pP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MQTT Broker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1CA5CE-6AE1-401C-A082-A196AA0E2054}"/>
              </a:ext>
            </a:extLst>
          </p:cNvPr>
          <p:cNvSpPr/>
          <p:nvPr/>
        </p:nvSpPr>
        <p:spPr>
          <a:xfrm>
            <a:off x="3679658" y="3477648"/>
            <a:ext cx="1768642" cy="16472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  <a:p>
            <a:pPr algn="ctr"/>
            <a:r>
              <a:rPr lang="en-US" sz="1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EB6CB-2A5E-4DDF-8BB9-AC85076F7271}"/>
              </a:ext>
            </a:extLst>
          </p:cNvPr>
          <p:cNvSpPr/>
          <p:nvPr/>
        </p:nvSpPr>
        <p:spPr>
          <a:xfrm>
            <a:off x="3973431" y="3616533"/>
            <a:ext cx="1130968" cy="493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5C734-F2DA-4291-B125-15A88CF551DD}"/>
              </a:ext>
            </a:extLst>
          </p:cNvPr>
          <p:cNvSpPr/>
          <p:nvPr/>
        </p:nvSpPr>
        <p:spPr>
          <a:xfrm>
            <a:off x="3973431" y="4511327"/>
            <a:ext cx="1130968" cy="493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 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925DB-2368-4D65-9890-A6D3855ECBF7}"/>
              </a:ext>
            </a:extLst>
          </p:cNvPr>
          <p:cNvCxnSpPr/>
          <p:nvPr/>
        </p:nvCxnSpPr>
        <p:spPr>
          <a:xfrm>
            <a:off x="3080085" y="3863180"/>
            <a:ext cx="8181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9CDD24-83F1-4D57-9A26-5C98836A19F7}"/>
              </a:ext>
            </a:extLst>
          </p:cNvPr>
          <p:cNvCxnSpPr/>
          <p:nvPr/>
        </p:nvCxnSpPr>
        <p:spPr>
          <a:xfrm>
            <a:off x="5187614" y="3863180"/>
            <a:ext cx="8181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7C6221-B605-4C27-8044-4BE62B2490ED}"/>
              </a:ext>
            </a:extLst>
          </p:cNvPr>
          <p:cNvCxnSpPr>
            <a:cxnSpLocks/>
          </p:cNvCxnSpPr>
          <p:nvPr/>
        </p:nvCxnSpPr>
        <p:spPr>
          <a:xfrm rot="10800000">
            <a:off x="3080085" y="4757974"/>
            <a:ext cx="8181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731F07-15D6-4998-A356-5DC506B015B1}"/>
              </a:ext>
            </a:extLst>
          </p:cNvPr>
          <p:cNvCxnSpPr>
            <a:cxnSpLocks/>
          </p:cNvCxnSpPr>
          <p:nvPr/>
        </p:nvCxnSpPr>
        <p:spPr>
          <a:xfrm rot="10800000">
            <a:off x="5187614" y="4763477"/>
            <a:ext cx="8181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2B51D-E4CA-4AFE-B843-9CFB3CD7F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closer look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of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IEEE 1888</a:t>
            </a:r>
            <a:endParaRPr lang="en-US" sz="1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7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96F4A-9C5E-458A-88F1-08E84323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4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A7F0-1A2D-4B24-89DE-9340C0C3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IoTcloudServe@TEIN</a:t>
            </a:r>
            <a:endParaRPr lang="en-US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1480-6EDF-44E1-BA89-A5613FA7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</a:t>
            </a:r>
            <a:r>
              <a:rPr lang="en-US" sz="3000" b="1" dirty="0" err="1">
                <a:solidFill>
                  <a:srgbClr val="9A004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Smart-Energy@Chula</a:t>
            </a:r>
            <a:endParaRPr lang="en-US" sz="3000" b="1" dirty="0">
              <a:solidFill>
                <a:srgbClr val="9A004D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r">
              <a:buNone/>
            </a:pPr>
            <a:r>
              <a:rPr lang="en-US" sz="3000" b="1" dirty="0">
                <a:solidFill>
                  <a:srgbClr val="9A004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(CU-BEMS)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Korea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Japan                 Laos                Malaysia                 Thai</a:t>
            </a: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Integrate research and educational network communities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F2636397-15A0-4CD7-A7C1-F65780069556}"/>
              </a:ext>
            </a:extLst>
          </p:cNvPr>
          <p:cNvSpPr/>
          <p:nvPr/>
        </p:nvSpPr>
        <p:spPr>
          <a:xfrm>
            <a:off x="3380513" y="1800964"/>
            <a:ext cx="2382974" cy="117935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Research &amp;</a:t>
            </a:r>
          </a:p>
          <a:p>
            <a:pPr algn="ctr"/>
            <a:r>
              <a:rPr lang="en-US" sz="3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Education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462AE-C4E0-4171-813E-6E4C60E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678" y="3399691"/>
            <a:ext cx="1422857" cy="94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3C2C9-FC57-4EB7-9BA2-A836B7EB2634}"/>
              </a:ext>
            </a:extLst>
          </p:cNvPr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&amp; Pictures Credit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4"/>
              </a:rPr>
              <a:t>https://www.facebook.com/iotcloudserve/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5"/>
              </a:rPr>
              <a:t>https://pixabay.com/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6"/>
              </a:rPr>
              <a:t>https://th.wikipedia.org/wiki/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958DF-D256-4893-91E4-BB93AFAC9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69" y="1750439"/>
            <a:ext cx="1422857" cy="950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F03DB0-85A5-4810-8A31-3112E0A6F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69" y="3478126"/>
            <a:ext cx="1425639" cy="950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70451-F7CB-49A8-AD5A-BBC2017052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2871212" y="3636833"/>
            <a:ext cx="1422857" cy="711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9487EB-69F4-418E-A4A8-43D939D6C9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9673" y="3427131"/>
            <a:ext cx="1425084" cy="950056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070FB43-6EB9-4924-B72F-592A927F5C0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06704" y="2665192"/>
            <a:ext cx="782447" cy="625641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0865728C-FAF1-4B4C-B440-D5FB2F92EC04}"/>
              </a:ext>
            </a:extLst>
          </p:cNvPr>
          <p:cNvSpPr/>
          <p:nvPr/>
        </p:nvSpPr>
        <p:spPr>
          <a:xfrm>
            <a:off x="2418347" y="2149037"/>
            <a:ext cx="866273" cy="269310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7975714-B770-4F50-AA88-C25C91372BB2}"/>
              </a:ext>
            </a:extLst>
          </p:cNvPr>
          <p:cNvSpPr/>
          <p:nvPr/>
        </p:nvSpPr>
        <p:spPr>
          <a:xfrm rot="19950749">
            <a:off x="2218836" y="2944448"/>
            <a:ext cx="1299001" cy="274320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288663AF-93AA-46F2-A713-61CA571227CC}"/>
              </a:ext>
            </a:extLst>
          </p:cNvPr>
          <p:cNvSpPr/>
          <p:nvPr/>
        </p:nvSpPr>
        <p:spPr>
          <a:xfrm rot="18960514">
            <a:off x="3532760" y="3157852"/>
            <a:ext cx="866273" cy="269310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961DBD6F-1506-4560-A1A3-A20E204D263E}"/>
              </a:ext>
            </a:extLst>
          </p:cNvPr>
          <p:cNvSpPr/>
          <p:nvPr/>
        </p:nvSpPr>
        <p:spPr>
          <a:xfrm rot="2524037">
            <a:off x="5129690" y="2995812"/>
            <a:ext cx="632769" cy="274320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9A7858E9-C623-4BFC-8CAC-6314B7D0EDFE}"/>
              </a:ext>
            </a:extLst>
          </p:cNvPr>
          <p:cNvSpPr/>
          <p:nvPr/>
        </p:nvSpPr>
        <p:spPr>
          <a:xfrm rot="1696664">
            <a:off x="5643480" y="2823452"/>
            <a:ext cx="1479647" cy="274320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2AADA-E193-4BEE-B8A5-A1A4B9C26095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595D87-F425-4733-8ACE-D82BF614F8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" y="-1401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00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16BE-FB0C-4FD1-92A0-E63307CD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Protocol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8E598-F683-4B3A-BCDC-148A47C0E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7159"/>
            <a:ext cx="8229600" cy="4312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6F9C3-37BD-4DF3-8293-CE4169F425F2}"/>
              </a:ext>
            </a:extLst>
          </p:cNvPr>
          <p:cNvSpPr txBox="1"/>
          <p:nvPr/>
        </p:nvSpPr>
        <p:spPr>
          <a:xfrm>
            <a:off x="533400" y="6468902"/>
            <a:ext cx="8077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https://ieeexplore.ieee.org/stamp/stamp.jsp?arnumber=7098298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sz="21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B6DFE-C468-4A1C-9855-4718EE6C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8990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is used to request </a:t>
            </a:r>
            <a:r>
              <a:rPr lang="en-US" sz="30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from one component to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another.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TRAP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is used to request </a:t>
            </a:r>
            <a:r>
              <a:rPr lang="en-US" sz="30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warning according to set conditions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from one component to another.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WRITE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is used to </a:t>
            </a:r>
            <a:r>
              <a:rPr lang="en-US" sz="30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write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data from one component to another.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CF880-5C17-4A18-8F1F-0F1047DF4CF5}"/>
              </a:ext>
            </a:extLst>
          </p:cNvPr>
          <p:cNvSpPr txBox="1"/>
          <p:nvPr/>
        </p:nvSpPr>
        <p:spPr>
          <a:xfrm>
            <a:off x="977462" y="6484950"/>
            <a:ext cx="71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https://ieeexplore.ieee.org/stamp/stamp.jsp?arnumber=7098298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0BEBBE-7831-4A3D-8F81-F048D996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4804"/>
            <a:ext cx="7333013" cy="862834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Communication Protocols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5D7CDD7-7033-40BD-A39A-83846665CC1E}"/>
              </a:ext>
            </a:extLst>
          </p:cNvPr>
          <p:cNvSpPr txBox="1">
            <a:spLocks/>
          </p:cNvSpPr>
          <p:nvPr/>
        </p:nvSpPr>
        <p:spPr>
          <a:xfrm>
            <a:off x="457198" y="4172671"/>
            <a:ext cx="7333013" cy="86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Message Protocol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9DD3AC-6ECE-47F8-A891-81D27FC09984}"/>
              </a:ext>
            </a:extLst>
          </p:cNvPr>
          <p:cNvSpPr txBox="1">
            <a:spLocks/>
          </p:cNvSpPr>
          <p:nvPr/>
        </p:nvSpPr>
        <p:spPr>
          <a:xfrm>
            <a:off x="457200" y="5221137"/>
            <a:ext cx="8229600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Simple object access protocol, SOAP supports only XML data</a:t>
            </a:r>
          </a:p>
          <a:p>
            <a:pPr marL="0" indent="0">
              <a:buFont typeface="Arial"/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Font typeface="Arial"/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Font typeface="Arial"/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Font typeface="Arial"/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Font typeface="Arial"/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endParaRPr lang="en-US" sz="3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AF2CF5-FDD6-4FAB-B58E-F8294314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68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8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B38B-00A6-43C8-B2CC-373AE26D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Architecture of each Hardware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57E467-EEAB-406F-96E2-226A9952F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8279" y="1600200"/>
            <a:ext cx="3247442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0AE8E-940B-4647-A426-99A28F5BAC08}"/>
              </a:ext>
            </a:extLst>
          </p:cNvPr>
          <p:cNvSpPr txBox="1"/>
          <p:nvPr/>
        </p:nvSpPr>
        <p:spPr>
          <a:xfrm>
            <a:off x="977462" y="6484950"/>
            <a:ext cx="71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4"/>
              </a:rPr>
              <a:t>https://ieeexplore.ieee.org/stamp/stamp.jsp?arnumber=7098298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38246-87EE-4636-A7AD-02FBA288B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99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closer look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of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MQTT &amp; </a:t>
            </a:r>
            <a:r>
              <a:rPr lang="en-US" sz="12400" b="1" dirty="0" err="1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endParaRPr lang="en-US" sz="1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7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93BBC-76F6-4A16-983A-2E8BD045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87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MQTT Protocol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publisher sends data to Topics. </a:t>
            </a: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subscriber subscribes the Topics to receive data from publishers. </a:t>
            </a: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client can be both publisher and subscriber at a time.</a:t>
            </a: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F87FD1-77C4-A949-825F-FD426471FE31}"/>
              </a:ext>
            </a:extLst>
          </p:cNvPr>
          <p:cNvSpPr/>
          <p:nvPr/>
        </p:nvSpPr>
        <p:spPr>
          <a:xfrm>
            <a:off x="3289110" y="1897903"/>
            <a:ext cx="2565779" cy="1965278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MQTT Broker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BA8E7-2FC8-1B4B-8163-A31B78572994}"/>
              </a:ext>
            </a:extLst>
          </p:cNvPr>
          <p:cNvSpPr txBox="1"/>
          <p:nvPr/>
        </p:nvSpPr>
        <p:spPr>
          <a:xfrm>
            <a:off x="457200" y="64886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http://203.159.154.241/innogoth/wpcontent/uploads/2017/09/NETPIE-WS_v23.pdf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ADF8B-8A13-F543-881E-2CF239D19C8E}"/>
              </a:ext>
            </a:extLst>
          </p:cNvPr>
          <p:cNvSpPr/>
          <p:nvPr/>
        </p:nvSpPr>
        <p:spPr>
          <a:xfrm>
            <a:off x="3903258" y="3301485"/>
            <a:ext cx="1337481" cy="36849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 #n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E64C1F-E825-6F43-BF8C-F6C5DB97D0A0}"/>
              </a:ext>
            </a:extLst>
          </p:cNvPr>
          <p:cNvSpPr/>
          <p:nvPr/>
        </p:nvSpPr>
        <p:spPr>
          <a:xfrm>
            <a:off x="3903258" y="2050780"/>
            <a:ext cx="1337481" cy="36849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 #1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B673E095-4A17-C441-89BD-51F2AB7775BA}"/>
              </a:ext>
            </a:extLst>
          </p:cNvPr>
          <p:cNvSpPr/>
          <p:nvPr/>
        </p:nvSpPr>
        <p:spPr>
          <a:xfrm>
            <a:off x="641445" y="1897903"/>
            <a:ext cx="2142698" cy="804354"/>
          </a:xfrm>
          <a:prstGeom prst="round2Diag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Client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(Publisher)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E9B5F906-FF7D-0A46-B12B-92B511E77122}"/>
              </a:ext>
            </a:extLst>
          </p:cNvPr>
          <p:cNvSpPr/>
          <p:nvPr/>
        </p:nvSpPr>
        <p:spPr>
          <a:xfrm>
            <a:off x="641445" y="2999960"/>
            <a:ext cx="2142698" cy="804354"/>
          </a:xfrm>
          <a:prstGeom prst="round2Diag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Client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(Subscriber)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8116BA49-E239-8F44-9369-4BC1EFFC69B2}"/>
              </a:ext>
            </a:extLst>
          </p:cNvPr>
          <p:cNvSpPr/>
          <p:nvPr/>
        </p:nvSpPr>
        <p:spPr>
          <a:xfrm>
            <a:off x="6359856" y="2255189"/>
            <a:ext cx="2142698" cy="1250705"/>
          </a:xfrm>
          <a:prstGeom prst="round2Diag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Client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(Publisher &amp; Subscriber)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AF4659-6592-8847-A58B-B7F762CA61E6}"/>
              </a:ext>
            </a:extLst>
          </p:cNvPr>
          <p:cNvCxnSpPr/>
          <p:nvPr/>
        </p:nvCxnSpPr>
        <p:spPr>
          <a:xfrm>
            <a:off x="2866029" y="2235025"/>
            <a:ext cx="982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EB4750-9CF5-EE4F-9142-B3CBA752D398}"/>
              </a:ext>
            </a:extLst>
          </p:cNvPr>
          <p:cNvCxnSpPr>
            <a:cxnSpLocks/>
          </p:cNvCxnSpPr>
          <p:nvPr/>
        </p:nvCxnSpPr>
        <p:spPr>
          <a:xfrm rot="10800000">
            <a:off x="2841009" y="3513026"/>
            <a:ext cx="982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D5A107-5DCD-2642-AB75-8BCBFE42C79B}"/>
              </a:ext>
            </a:extLst>
          </p:cNvPr>
          <p:cNvCxnSpPr/>
          <p:nvPr/>
        </p:nvCxnSpPr>
        <p:spPr>
          <a:xfrm>
            <a:off x="5295331" y="2255189"/>
            <a:ext cx="1023581" cy="32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C8FF8C-8684-4649-B936-5369B95A5EAD}"/>
              </a:ext>
            </a:extLst>
          </p:cNvPr>
          <p:cNvCxnSpPr/>
          <p:nvPr/>
        </p:nvCxnSpPr>
        <p:spPr>
          <a:xfrm flipH="1">
            <a:off x="5295331" y="3301485"/>
            <a:ext cx="1023581" cy="211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71AE05-7942-4C7D-8E02-4E9D2F42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50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</a:t>
            </a:r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endParaRPr lang="en-US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Be installed on devices (except HTML 5 </a:t>
            </a:r>
            <a:r>
              <a:rPr lang="en-US" sz="3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that want to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connect to 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by using MQTT protocol.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Uses to authenticate &amp; authorize devices that want to join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by using </a:t>
            </a:r>
            <a:r>
              <a:rPr lang="en-US" sz="3000" b="1" dirty="0" err="1">
                <a:solidFill>
                  <a:srgbClr val="92D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AppID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000" b="1" dirty="0">
                <a:ln>
                  <a:solidFill>
                    <a:srgbClr val="C2C20A"/>
                  </a:solidFill>
                </a:ln>
                <a:noFill/>
                <a:latin typeface="TH Sarabun New" panose="020B0500040200020003" pitchFamily="34" charset="-34"/>
                <a:cs typeface="TH Sarabun New" panose="020B0500040200020003" pitchFamily="34" charset="-34"/>
              </a:rPr>
              <a:t>Key</a:t>
            </a:r>
            <a:r>
              <a:rPr lang="en-US" sz="3000" dirty="0">
                <a:solidFill>
                  <a:srgbClr val="C2C20A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 </a:t>
            </a:r>
            <a:r>
              <a:rPr lang="en-US" sz="3000" b="1" dirty="0">
                <a:solidFill>
                  <a:srgbClr val="C2C20A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KEY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and </a:t>
            </a:r>
            <a:r>
              <a:rPr lang="en-US" sz="3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Token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9412B-EFBF-4679-BD9B-9B6DA452146D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77F702-8845-45EB-BC89-ADF80573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</a:t>
            </a:r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(cont.)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E3873B7-12F6-49DC-B753-E63AA70BD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39309"/>
            <a:ext cx="8229600" cy="4047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5FC0C-6753-48EE-AAE5-50DC6F48B47D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16DF9-BD29-4392-85A2-56C7602E6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4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</a:t>
            </a:r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F9AD3-EA3A-4F51-A525-7BC4835F8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5677"/>
            <a:ext cx="8229600" cy="4255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FF8C2-5860-423E-BAB8-441FEFFDF303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1EF28-9751-4C8A-B695-ACC167B60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7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872CA-27BC-4983-BA03-9CD67F65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CU-BEMS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Chula’s Building Energy Management System</a:t>
            </a:r>
          </a:p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protocol server engine</a:t>
            </a:r>
          </a:p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More than 250 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energy-related sensors and smart meters </a:t>
            </a:r>
          </a:p>
          <a:p>
            <a:pPr>
              <a:buFontTx/>
              <a:buChar char="-"/>
            </a:pPr>
            <a:r>
              <a:rPr lang="en-US" sz="3000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Real-time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readings, 800 data points per second, are sent to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CU-BEMS storage</a:t>
            </a:r>
          </a:p>
          <a:p>
            <a:pPr>
              <a:buFontTx/>
              <a:buChar char="-"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Goal : Provide </a:t>
            </a:r>
            <a:r>
              <a:rPr lang="en-US" sz="30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IDaaS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to raise people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awareness of energy usage</a:t>
            </a:r>
          </a:p>
          <a:p>
            <a:pPr>
              <a:buFontTx/>
              <a:buChar char="-"/>
            </a:pPr>
            <a:endParaRPr lang="en-US" sz="3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62225-4219-47E8-9B18-0CC03733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2" y="3992193"/>
            <a:ext cx="2574758" cy="2133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52A7F-86CD-4CE2-9A67-32B00420AD16}"/>
              </a:ext>
            </a:extLst>
          </p:cNvPr>
          <p:cNvSpPr txBox="1"/>
          <p:nvPr/>
        </p:nvSpPr>
        <p:spPr>
          <a:xfrm>
            <a:off x="0" y="648866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4"/>
              </a:rPr>
              <a:t>https://apan.net/meetings/apan46/files/11/11-02-04-01.pdf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5"/>
              </a:rPr>
              <a:t>http://www.bems.ee.eng.chula.ac.th:9061/bems.web/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66B3A-4C35-46C9-8E94-23C4606CF631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2A923-D8BC-4536-8619-6052B2A14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687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4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A337-109B-4051-AF00-28546C12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Secured Data Sharing using NETPIE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A5C2-04AB-48FE-B31B-FB7E7378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Provide a secured means of interacting with </a:t>
            </a:r>
            <a:r>
              <a:rPr lang="en-US" sz="3000" dirty="0">
                <a:solidFill>
                  <a:srgbClr val="9A004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CU-BEMS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OpenData</a:t>
            </a: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repository by implementing an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&amp; using 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security mechanisms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endParaRPr lang="en-US" sz="30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FA6D2-D4D4-4D40-B96A-2039BB5FA03A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CBD7-4395-4891-9E6A-2F477709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15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A1F9-5D11-46EC-9BD3-DC4C7C3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60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Design of CU-BEMS </a:t>
            </a:r>
            <a:r>
              <a:rPr lang="en-US" sz="6000" b="1" dirty="0" err="1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OpenData</a:t>
            </a: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repository in </a:t>
            </a:r>
            <a:r>
              <a:rPr lang="en-US" sz="6000" b="1" dirty="0" err="1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Smart-Energy@Chula</a:t>
            </a: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System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FC29-951C-4A5F-908E-E5A174DC51E2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F77D3-28B5-4B83-A69A-A5660F28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9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6BCD-C9A9-4A5B-9472-74FE5C81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Challenges &amp;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1F6F-E791-46AB-BFEF-9511DD86C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CU-BEMS’s shared resources : function or micro-service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: sensor and control data</a:t>
            </a:r>
          </a:p>
          <a:p>
            <a:endParaRPr lang="en-US" sz="30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Sensor and control data must be secured 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</a:t>
            </a:r>
            <a:endParaRPr lang="en-US" sz="3000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 share data securely : share data manually        </a:t>
            </a:r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 real-time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: share data periodically   </a:t>
            </a:r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(not on-demand)</a:t>
            </a: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to avoid CU-BEMS storage server overload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34166-AAA1-47AD-A9D7-5EDC38E61006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F447B4A-32DE-4A02-95DE-AD8C5ED189A5}"/>
              </a:ext>
            </a:extLst>
          </p:cNvPr>
          <p:cNvSpPr/>
          <p:nvPr/>
        </p:nvSpPr>
        <p:spPr>
          <a:xfrm>
            <a:off x="6374296" y="4465981"/>
            <a:ext cx="265044" cy="8348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BAC5E-DC3E-4902-8804-52008B90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1A05-240F-4A46-ACBA-DCC4A90A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Challenges &amp; Facts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0C229-D046-468A-9F37-CBAB22A7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CU-BEMS is a building automation system</a:t>
            </a: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building automation system needs on-demand real-time data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sharing </a:t>
            </a:r>
            <a:r>
              <a:rPr lang="en-US" sz="3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for decision-making algorithm 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a secured means, using NETPIE security mechanisms, enables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secured on-demand sharing of CU-BEMS </a:t>
            </a:r>
            <a:r>
              <a:rPr lang="en-US" sz="30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OpenData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 via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the </a:t>
            </a:r>
            <a:r>
              <a:rPr lang="en-US" sz="3000" b="1" u="sng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  <a:endParaRPr lang="en-US" sz="30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48DF7-3534-4212-945F-E71D9DEACC53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5E9D1-8B26-4EE5-974F-8BDEC144E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A1F9-5D11-46EC-9BD3-DC4C7C3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30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Interworking Service Gateway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and Proof-of-Concept Secured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On-Demand Data Fetching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Functionality Test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4FF4-10E1-49C9-A87E-D22DE5F64A6E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C157C-7D09-43DC-85BA-4064A7613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4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6546</TotalTime>
  <Words>2633</Words>
  <Application>Microsoft Office PowerPoint</Application>
  <PresentationFormat>On-screen Show (4:3)</PresentationFormat>
  <Paragraphs>397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TH Sarabun New</vt:lpstr>
      <vt:lpstr>Office Theme</vt:lpstr>
      <vt:lpstr>    Development of IoTcloudServe@TEIN Smart-Energy@Chula Service Gateway : Case Study of Secured On-Demand Building Energy Management System  Data Platform Using NETPIE </vt:lpstr>
      <vt:lpstr>PowerPoint Presentation</vt:lpstr>
      <vt:lpstr>IoTcloudServe@TEIN</vt:lpstr>
      <vt:lpstr>CU-BEMS</vt:lpstr>
      <vt:lpstr>Secured Data Sharing using NETPIE</vt:lpstr>
      <vt:lpstr>PowerPoint Presentation</vt:lpstr>
      <vt:lpstr>Challenges &amp; Facts</vt:lpstr>
      <vt:lpstr>Challenges &amp; Facts (cont.)</vt:lpstr>
      <vt:lpstr>PowerPoint Presentation</vt:lpstr>
      <vt:lpstr>Procedures</vt:lpstr>
      <vt:lpstr>Initial Set-Up before Fetching</vt:lpstr>
      <vt:lpstr>Fetching Procedures</vt:lpstr>
      <vt:lpstr>NETPIE Security Mechanisms</vt:lpstr>
      <vt:lpstr>NETPIE Security Mechanisms (cont.)</vt:lpstr>
      <vt:lpstr>Fetching Result</vt:lpstr>
      <vt:lpstr>Plotting the Result to NETPIE FEED</vt:lpstr>
      <vt:lpstr>PowerPoint Presentation</vt:lpstr>
      <vt:lpstr>Experimental Setup</vt:lpstr>
      <vt:lpstr>Experimental Setup (cont.)</vt:lpstr>
      <vt:lpstr>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IoTcloudServe@TEIN </vt:lpstr>
      <vt:lpstr>Smart-Energy@Chula (CU-BEMS)</vt:lpstr>
      <vt:lpstr>IEEE 1888 &amp; MQTT Protocols</vt:lpstr>
      <vt:lpstr>PowerPoint Presentation</vt:lpstr>
      <vt:lpstr>IEEE 1888 Protocol</vt:lpstr>
      <vt:lpstr>IEEE 1888 Communication Protocols</vt:lpstr>
      <vt:lpstr>Architecture of each Hardware</vt:lpstr>
      <vt:lpstr>PowerPoint Presentation</vt:lpstr>
      <vt:lpstr>MQTT Protocol</vt:lpstr>
      <vt:lpstr>NETPIE Microgear</vt:lpstr>
      <vt:lpstr>NETPIE Microgear (cont.)</vt:lpstr>
      <vt:lpstr>NETPIE Microgear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IoT Service Prototype on  IoTcloudServe@TEIN Testbed System</dc:title>
  <dc:creator>สิรวิชญ์ ขวัญขจรเกียรติ</dc:creator>
  <cp:lastModifiedBy>DELL</cp:lastModifiedBy>
  <cp:revision>1019</cp:revision>
  <dcterms:created xsi:type="dcterms:W3CDTF">2018-12-12T09:07:48Z</dcterms:created>
  <dcterms:modified xsi:type="dcterms:W3CDTF">2019-12-12T17:40:23Z</dcterms:modified>
</cp:coreProperties>
</file>